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Default Extension="svg" ContentType="image/svg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8" Type="http://schemas.openxmlformats.org/officeDocument/2006/relationships/slide" Target="slides/slide47.xml" /><Relationship Id="rId49" Type="http://schemas.openxmlformats.org/officeDocument/2006/relationships/slide" Target="slides/slide48.xml" /><Relationship Id="rId50" Type="http://schemas.openxmlformats.org/officeDocument/2006/relationships/slide" Target="slides/slide49.xml" /><Relationship Id="rId51" Type="http://schemas.openxmlformats.org/officeDocument/2006/relationships/slide" Target="slides/slide50.xml" /><Relationship Id="rId52" Type="http://schemas.openxmlformats.org/officeDocument/2006/relationships/slide" Target="slides/slide51.xml" /><Relationship Id="rId53" Type="http://schemas.openxmlformats.org/officeDocument/2006/relationships/slide" Target="slides/slide52.xml" /><Relationship Id="rId54" Type="http://schemas.openxmlformats.org/officeDocument/2006/relationships/slide" Target="slides/slide53.xml" /><Relationship Id="rId55" Type="http://schemas.openxmlformats.org/officeDocument/2006/relationships/slide" Target="slides/slide54.xml" /><Relationship Id="rId56" Type="http://schemas.openxmlformats.org/officeDocument/2006/relationships/slide" Target="slides/slide55.xml" /><Relationship Id="rId57" Type="http://schemas.openxmlformats.org/officeDocument/2006/relationships/slide" Target="slides/slide56.xml" /><Relationship Id="rId58" Type="http://schemas.openxmlformats.org/officeDocument/2006/relationships/slide" Target="slides/slide57.xml" /><Relationship Id="rId59" Type="http://schemas.openxmlformats.org/officeDocument/2006/relationships/slide" Target="slides/slide58.xml" /><Relationship Id="rId60" Type="http://schemas.openxmlformats.org/officeDocument/2006/relationships/slide" Target="slides/slide59.xml" /><Relationship Id="rId62" Type="http://schemas.openxmlformats.org/officeDocument/2006/relationships/viewProps" Target="viewProps.xml" /><Relationship Id="rId61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4" Type="http://schemas.openxmlformats.org/officeDocument/2006/relationships/tableStyles" Target="tableStyles.xml" /><Relationship Id="rId63" Type="http://schemas.openxmlformats.org/officeDocument/2006/relationships/theme" Target="theme/theme1.xml" /></Relationships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jp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journals.sagepub.com/doi/epub/10.1177/14614448231176777" TargetMode="Externa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cambridge.org/core/journals/american-political-science-review/article/who-leads-who-follows-measuring-issue-attention-and-agenda-setting-by-legislators-and-the-mass-public-using-social-media-data/D855849CE288A241529E9EC2E4FBD3A8" TargetMode="Externa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osf.io/preprints/socarxiv/qamux_v2" TargetMode="Externa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www.digitalhumanities.org/dhq/vol/18/3/000716/000716.html" TargetMode="Externa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1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svg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4.png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5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6.png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4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amembert-model.fr/" TargetMode="External" /><Relationship Id="rId3" Type="http://schemas.openxmlformats.org/officeDocument/2006/relationships/hyperlink" Target="https://huggingface.co/docs/transformers/en/model_doc/flaubert" TargetMode="External" /><Relationship Id="rId4" Type="http://schemas.openxmlformats.org/officeDocument/2006/relationships/hyperlink" Target="https://huggingface.co/blog/modernbert" TargetMode="External" /><Relationship Id="rId5" Type="http://schemas.openxmlformats.org/officeDocument/2006/relationships/hyperlink" Target="https://huggingface.co/" TargetMode="External" /></Relationships>
</file>

<file path=ppt/slides/_rels/slide4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4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huggingface.co/" TargetMode="External" /></Relationships>
</file>

<file path=ppt/slides/_rels/slide5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3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5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5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pythonds.linogaliana.fr/content/NLP/" TargetMode="External" /><Relationship Id="rId3" Type="http://schemas.openxmlformats.org/officeDocument/2006/relationships/hyperlink" Target="https://web.stanford.edu/~jurafsky/slp3/" TargetMode="External" /><Relationship Id="rId4" Type="http://schemas.openxmlformats.org/officeDocument/2006/relationships/hyperlink" Target="https://press.princeton.edu/books/hardcover/9780691207544/text-as-data?srsltid=AfmBOop3v1immdH8iAY34EQgGpfPPrRPOxBlg93s6Ch-giikMeWa3dw7" TargetMode="Externa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sciencedirect.com/science/article/pii/S2949719124000712" TargetMode="Externa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(Introduction au) TAL/NLP avec Python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De la lexicométrie aux modèles pré-entrainés</a:t>
            </a:r>
            <a:br/>
            <a:br/>
            <a:r>
              <a:rPr/>
              <a:t>Émilien Schultz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 domaine découpé en tâches</a:t>
            </a:r>
          </a:p>
        </p:txBody>
      </p:sp>
      <p:pic>
        <p:nvPicPr>
          <p:cNvPr descr="./img/nlp_task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33600" y="1193800"/>
            <a:ext cx="48768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Pour de nombreuses applications</a:t>
            </a:r>
          </a:p>
        </p:txBody>
      </p:sp>
      <p:pic>
        <p:nvPicPr>
          <p:cNvPr descr="./img/nlp_tasks_order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44600" y="1193800"/>
            <a:ext cx="6642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Spécificités de la recherche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Du NLP dans de nombreux domaines scientifiques</a:t>
            </a:r>
          </a:p>
          <a:p>
            <a:pPr lvl="0" indent="0" marL="0">
              <a:buNone/>
            </a:pPr>
            <a:r>
              <a:rPr/>
              <a:t>Différences fortes :</a:t>
            </a:r>
          </a:p>
          <a:p>
            <a:pPr lvl="0"/>
            <a:r>
              <a:rPr/>
              <a:t>humanités numériques : corpus bien structurées, textes anciens</a:t>
            </a:r>
          </a:p>
          <a:p>
            <a:pPr lvl="0"/>
            <a:r>
              <a:rPr/>
              <a:t>sciences sociales, …computationnelles : grands corpus de réseaux sociaux, …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Des méthodes qui doivent être intégrées dans les enquêtes</a:t>
            </a:r>
          </a:p>
        </p:txBody>
      </p:sp>
      <p:pic>
        <p:nvPicPr>
          <p:cNvPr descr="./img/textasdata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90900" y="1193800"/>
            <a:ext cx="2374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Donc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Pour une même tâche, des techniques très variées</a:t>
            </a:r>
          </a:p>
          <a:p>
            <a:pPr lvl="1"/>
            <a:r>
              <a:rPr/>
              <a:t>par exemple identifier les thématiques</a:t>
            </a:r>
          </a:p>
          <a:p>
            <a:pPr lvl="0"/>
            <a:r>
              <a:rPr/>
              <a:t>Pour une techique, des applications très différentes</a:t>
            </a:r>
          </a:p>
          <a:p>
            <a:pPr lvl="1"/>
            <a:r>
              <a:rPr/>
              <a:t>retrouver des éléments vs. les visualiser</a:t>
            </a:r>
          </a:p>
          <a:p>
            <a:pPr lvl="0"/>
            <a:r>
              <a:rPr/>
              <a:t>Des métriques d’évaluation différentes</a:t>
            </a:r>
          </a:p>
          <a:p>
            <a:pPr lvl="1"/>
            <a:r>
              <a:rPr/>
              <a:t>F1, corrélation, etc.</a:t>
            </a:r>
          </a:p>
          <a:p>
            <a:pPr lvl="0"/>
            <a:r>
              <a:rPr/>
              <a:t>Des mises en oeuvres multiples</a:t>
            </a:r>
          </a:p>
          <a:p>
            <a:pPr lvl="1"/>
            <a:r>
              <a:rPr/>
              <a:t>Logiciels, programmation, etc.</a:t>
            </a:r>
          </a:p>
          <a:p>
            <a:pPr lvl="0" indent="0" marL="0">
              <a:buNone/>
            </a:pPr>
            <a:r>
              <a:rPr i="1"/>
              <a:t>Difficile de tout faire :)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Rappel de l’extension des méthodes</a:t>
            </a:r>
          </a:p>
        </p:txBody>
      </p:sp>
      <p:pic>
        <p:nvPicPr>
          <p:cNvPr descr="img/metrodatascien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55800" y="1193800"/>
            <a:ext cx="5232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Quelques exemples</a:t>
            </a:r>
          </a:p>
        </p:txBody>
      </p:sp>
      <p:pic>
        <p:nvPicPr>
          <p:cNvPr descr="img/incel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86000" y="1193800"/>
            <a:ext cx="45593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Lien vers l’article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Une méthode très classique</a:t>
            </a:r>
          </a:p>
        </p:txBody>
      </p:sp>
      <p:pic>
        <p:nvPicPr>
          <p:cNvPr descr="img/incel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82800" y="1193800"/>
            <a:ext cx="49657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Exemple de topic analysis</a:t>
            </a:r>
          </a:p>
        </p:txBody>
      </p:sp>
      <p:pic>
        <p:nvPicPr>
          <p:cNvPr descr="img/wholead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82800" y="1193800"/>
            <a:ext cx="4991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 situation actuelle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Une période troublée : révolution des LLM &amp; explosion des usages</a:t>
            </a:r>
          </a:p>
          <a:p>
            <a:pPr lvl="0"/>
            <a:r>
              <a:rPr/>
              <a:t>mais des approches très variées</a:t>
            </a:r>
          </a:p>
          <a:p>
            <a:pPr lvl="0"/>
            <a:r>
              <a:rPr/>
              <a:t>venant d’époques différentes</a:t>
            </a:r>
          </a:p>
          <a:p>
            <a:pPr lvl="0"/>
            <a:r>
              <a:rPr/>
              <a:t>avec des outils différents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Lien vers l’article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Utiliser de l’apprentissage</a:t>
            </a:r>
          </a:p>
        </p:txBody>
      </p:sp>
      <p:pic>
        <p:nvPicPr>
          <p:cNvPr descr="img/partdugenr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19400" y="1193800"/>
            <a:ext cx="3492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Lien vers l’article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Des besoins différents</a:t>
            </a:r>
          </a:p>
        </p:txBody>
      </p:sp>
      <p:pic>
        <p:nvPicPr>
          <p:cNvPr descr="img/dharticl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20900" y="1193800"/>
            <a:ext cx="4889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Lien vers l’article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Et les promesses des LLM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 nombreuses promesses</a:t>
            </a:r>
          </a:p>
        </p:txBody>
      </p:sp>
      <p:pic>
        <p:nvPicPr>
          <p:cNvPr descr="img/llmhistoriqu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241300"/>
            <a:ext cx="5105400" cy="429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Et leurs dangers</a:t>
            </a:r>
          </a:p>
        </p:txBody>
      </p:sp>
      <p:pic>
        <p:nvPicPr>
          <p:cNvPr descr="img/llmhackin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463800" y="1193800"/>
            <a:ext cx="4216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Quelques notions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Point de départ : du texte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Texte ➡️ Représentation numérique</a:t>
            </a:r>
          </a:p>
          <a:p>
            <a:pPr lvl="0" indent="0" marL="0">
              <a:buNone/>
            </a:pPr>
            <a:r>
              <a:rPr/>
              <a:t>C’est quoi un texte ? Diversité de supports</a:t>
            </a:r>
          </a:p>
          <a:p>
            <a:pPr lvl="0"/>
            <a:r>
              <a:rPr/>
              <a:t>Document avec des chaâines de caractères numériques</a:t>
            </a:r>
          </a:p>
          <a:p>
            <a:pPr lvl="0"/>
            <a:r>
              <a:rPr/>
              <a:t>Pas encore mis en forme (PDF, images)</a:t>
            </a:r>
          </a:p>
          <a:p>
            <a:pPr lvl="1"/>
            <a:r>
              <a:rPr/>
              <a:t>Enjeux d’OCR, de spatialisation (frame)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Constituer un corpus exploitable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Une étape à part entière (qui peut prendre plus de temps que tout le reste)</a:t>
            </a:r>
          </a:p>
          <a:p>
            <a:pPr lvl="0"/>
            <a:r>
              <a:rPr/>
              <a:t>techniques de traitement d’image (segmentation)</a:t>
            </a:r>
          </a:p>
          <a:p>
            <a:pPr lvl="0"/>
            <a:r>
              <a:rPr/>
              <a:t>image to text (OCR)</a:t>
            </a:r>
          </a:p>
          <a:p>
            <a:pPr lvl="0"/>
            <a:r>
              <a:rPr/>
              <a:t>manipulation de données</a:t>
            </a:r>
          </a:p>
          <a:p>
            <a:pPr lvl="0" indent="0" marL="0">
              <a:buNone/>
            </a:pPr>
            <a:r>
              <a:rPr i="1"/>
              <a:t>Et les questions de droits d’usages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Les LLM sont-ils la solution pour tout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Principales tâches réalisables avec LLM</a:t>
            </a:r>
          </a:p>
          <a:p>
            <a:pPr lvl="0"/>
            <a:r>
              <a:rPr/>
              <a:t>Mais des limites :</a:t>
            </a:r>
          </a:p>
          <a:p>
            <a:pPr lvl="1"/>
            <a:r>
              <a:rPr/>
              <a:t>Coûts</a:t>
            </a:r>
          </a:p>
          <a:p>
            <a:pPr lvl="1"/>
            <a:r>
              <a:rPr/>
              <a:t>Fiabilité</a:t>
            </a:r>
          </a:p>
          <a:p>
            <a:pPr lvl="1"/>
            <a:r>
              <a:rPr/>
              <a:t>Biais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Numériques mais non structuré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Différentes langues (mélangées)</a:t>
            </a:r>
          </a:p>
          <a:p>
            <a:pPr lvl="0"/>
            <a:r>
              <a:rPr/>
              <a:t>Des erreurs (OCR)</a:t>
            </a:r>
          </a:p>
          <a:p>
            <a:pPr lvl="0"/>
            <a:r>
              <a:rPr/>
              <a:t>Des éléments supplémentaires non textuels (émoticones)</a:t>
            </a:r>
          </a:p>
          <a:p>
            <a:pPr lvl="0"/>
            <a:r>
              <a:rPr/>
              <a:t>Et plus …</a:t>
            </a:r>
          </a:p>
          <a:p>
            <a:pPr lvl="0" indent="0" marL="0">
              <a:buNone/>
            </a:pPr>
            <a:r>
              <a:rPr/>
              <a:t>Et tous les problèmes liés aux représentations numériques des textes (formats, encodage)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Structurer implique de faire des choix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Quelle unité de base choisir ?</a:t>
            </a:r>
          </a:p>
          <a:p>
            <a:pPr lvl="0"/>
            <a:r>
              <a:rPr/>
              <a:t>Document entier</a:t>
            </a:r>
          </a:p>
          <a:p>
            <a:pPr lvl="0"/>
            <a:r>
              <a:rPr/>
              <a:t>Paragraphe</a:t>
            </a:r>
          </a:p>
          <a:p>
            <a:pPr lvl="0"/>
            <a:r>
              <a:rPr/>
              <a:t>Phrase</a:t>
            </a:r>
          </a:p>
          <a:p>
            <a:pPr lvl="0"/>
            <a:r>
              <a:rPr/>
              <a:t>Mot / couple de mot (bigramme)</a:t>
            </a:r>
          </a:p>
          <a:p>
            <a:pPr lvl="0"/>
            <a:r>
              <a:rPr/>
              <a:t>…</a:t>
            </a:r>
          </a:p>
          <a:p>
            <a:pPr lvl="0" indent="0" marL="0">
              <a:buNone/>
            </a:pPr>
            <a:r>
              <a:rPr/>
              <a:t>(Dépendance à la langue évidemment)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Représentation d’un texte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Il n’y a pas une seule façon de penser un texte :</a:t>
            </a:r>
          </a:p>
          <a:p>
            <a:pPr lvl="0"/>
            <a:r>
              <a:rPr/>
              <a:t>Une suite de lettres</a:t>
            </a:r>
          </a:p>
          <a:p>
            <a:pPr lvl="0"/>
            <a:r>
              <a:rPr/>
              <a:t>Une suite de mots</a:t>
            </a:r>
          </a:p>
          <a:p>
            <a:pPr lvl="0"/>
            <a:r>
              <a:rPr/>
              <a:t>Des mots liés les uns aux autres</a:t>
            </a:r>
          </a:p>
          <a:p>
            <a:pPr lvl="0"/>
            <a:r>
              <a:rPr/>
              <a:t>Des éléments pertinents (noms propres, mots clé, etc.) liés aux autres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Différentes méthodes de représentation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Par la présence de certains mots</a:t>
            </a:r>
          </a:p>
          <a:p>
            <a:pPr lvl="1"/>
            <a:r>
              <a:rPr/>
              <a:t>Approches par dictionnaires</a:t>
            </a:r>
          </a:p>
          <a:p>
            <a:pPr lvl="1"/>
            <a:r>
              <a:rPr/>
              <a:t>Ou par motifs : expressions régulières</a:t>
            </a:r>
          </a:p>
          <a:p>
            <a:pPr lvl="0"/>
            <a:r>
              <a:rPr/>
              <a:t>Par l’ensemble des mots</a:t>
            </a:r>
          </a:p>
          <a:p>
            <a:pPr lvl="1"/>
            <a:r>
              <a:rPr/>
              <a:t>Approches par </a:t>
            </a:r>
            <a:r>
              <a:rPr i="1"/>
              <a:t>sacs de mots</a:t>
            </a:r>
            <a:r>
              <a:rPr/>
              <a:t> (</a:t>
            </a:r>
            <a:r>
              <a:rPr i="1"/>
              <a:t>bags of words</a:t>
            </a:r>
            <a:r>
              <a:rPr/>
              <a:t>)</a:t>
            </a:r>
          </a:p>
          <a:p>
            <a:pPr lvl="0"/>
            <a:r>
              <a:rPr/>
              <a:t>Par encodage de la structure</a:t>
            </a:r>
          </a:p>
          <a:p>
            <a:pPr lvl="1"/>
            <a:r>
              <a:rPr/>
              <a:t>Approches par plongement (embeddings) contextuels ou non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L’importance historique du mot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Importance de l’unité de base du mot</a:t>
            </a:r>
          </a:p>
          <a:p>
            <a:pPr lvl="0"/>
            <a:r>
              <a:rPr/>
              <a:t>découpage en mots</a:t>
            </a:r>
          </a:p>
          <a:p>
            <a:pPr lvl="0"/>
            <a:r>
              <a:rPr/>
              <a:t>suppression des mots vides</a:t>
            </a:r>
          </a:p>
          <a:p>
            <a:pPr lvl="0"/>
            <a:r>
              <a:rPr/>
              <a:t>lemmatisation/stemmisation</a:t>
            </a:r>
          </a:p>
          <a:p>
            <a:pPr lvl="0" indent="0" marL="0">
              <a:buNone/>
            </a:pPr>
            <a:r>
              <a:rPr/>
              <a:t>Pour de nombreux besoins spécifiques, intéressant de maîtriser les manipulations de bas niveaux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Tokénizer : une opération complexe</a:t>
            </a:r>
          </a:p>
        </p:txBody>
      </p:sp>
      <p:pic>
        <p:nvPicPr>
          <p:cNvPr descr="img/tokenization.sv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43100" y="1193800"/>
            <a:ext cx="52578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Faire des statistiques - la lexicométrie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Analyse </a:t>
            </a:r>
            <a:r>
              <a:rPr i="1"/>
              <a:t>fréquentiste</a:t>
            </a:r>
          </a:p>
          <a:p>
            <a:pPr lvl="0"/>
            <a:r>
              <a:rPr/>
              <a:t>Comptage</a:t>
            </a:r>
          </a:p>
          <a:p>
            <a:pPr lvl="0"/>
            <a:r>
              <a:rPr/>
              <a:t>Spécificité sur certains documents</a:t>
            </a:r>
          </a:p>
          <a:p>
            <a:pPr lvl="0"/>
            <a:r>
              <a:rPr/>
              <a:t>Indicateurs spécifiques (mots compliqués, hapax, etc.)</a:t>
            </a:r>
          </a:p>
          <a:p>
            <a:pPr lvl="0"/>
            <a:r>
              <a:rPr/>
              <a:t>Evolution / croisement avec d’autres variables</a:t>
            </a:r>
          </a:p>
          <a:p>
            <a:pPr lvl="0"/>
            <a:r>
              <a:rPr/>
              <a:t>Modélisation des distributions</a:t>
            </a:r>
          </a:p>
          <a:p>
            <a:pPr lvl="1"/>
            <a:r>
              <a:rPr/>
              <a:t>LDA que je ne présenterai pas :)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Du token à la représentation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Passer d’un texte à un vecteur numérique sur l’ensemble de l’unité textuelle représentée.</a:t>
            </a:r>
          </a:p>
        </p:txBody>
      </p:sp>
      <p:pic>
        <p:nvPicPr>
          <p:cNvPr descr="img/representatio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1295400"/>
            <a:ext cx="5105400" cy="2197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Du token mot au token segment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Avec le ML, d’autres unités sont importantes</a:t>
            </a:r>
          </a:p>
          <a:p>
            <a:pPr lvl="0"/>
            <a:r>
              <a:rPr/>
              <a:t>Passage en unités discrètes</a:t>
            </a:r>
          </a:p>
          <a:p>
            <a:pPr lvl="1"/>
            <a:r>
              <a:rPr b="1"/>
              <a:t>Tokenisation par mots</a:t>
            </a:r>
            <a:r>
              <a:rPr/>
              <a:t> : “Je vais bien” → </a:t>
            </a:r>
            <a:r>
              <a:rPr>
                <a:latin typeface="Courier"/>
              </a:rPr>
              <a:t>["Je", "vais", "bien"]</a:t>
            </a:r>
          </a:p>
          <a:p>
            <a:pPr lvl="1"/>
            <a:r>
              <a:rPr b="1"/>
              <a:t>Sous-mots (Byte-Pair Encoding, WordPiece)</a:t>
            </a:r>
            <a:r>
              <a:rPr/>
              <a:t> :</a:t>
            </a:r>
          </a:p>
          <a:p>
            <a:pPr lvl="1"/>
            <a:r>
              <a:rPr/>
              <a:t>“inconnue” → </a:t>
            </a:r>
            <a:r>
              <a:rPr>
                <a:latin typeface="Courier"/>
              </a:rPr>
              <a:t>["in", "##con", "##nue"]</a:t>
            </a:r>
          </a:p>
          <a:p>
            <a:pPr lvl="1"/>
            <a:r>
              <a:rPr b="1"/>
              <a:t>Caractères</a:t>
            </a:r>
            <a:r>
              <a:rPr/>
              <a:t> : chaque caractère est un token → </a:t>
            </a:r>
            <a:r>
              <a:rPr>
                <a:latin typeface="Courier"/>
              </a:rPr>
              <a:t>["J", "e", " ", "v", ...]</a:t>
            </a:r>
          </a:p>
          <a:p>
            <a:pPr lvl="0"/>
            <a:r>
              <a:rPr/>
              <a:t>Dépend du pipeline/conséquences importantes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Que faire avec une représentation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/>
            <a:r>
              <a:rPr/>
              <a:t>Facilité de comparer deux vecteurs</a:t>
            </a:r>
          </a:p>
          <a:p>
            <a:pPr lvl="0"/>
            <a:r>
              <a:rPr/>
              <a:t>Calculer des distances</a:t>
            </a:r>
          </a:p>
          <a:p>
            <a:pPr lvl="0"/>
            <a:r>
              <a:rPr/>
              <a:t>Utiliser des modèles “classiques” de machine learning (ML)</a:t>
            </a:r>
          </a:p>
          <a:p>
            <a:pPr lvl="0"/>
            <a:r>
              <a:rPr/>
              <a:t>Faire des représentations (décompositions factorielles, etc)</a:t>
            </a:r>
          </a:p>
        </p:txBody>
      </p:sp>
      <p:pic>
        <p:nvPicPr>
          <p:cNvPr descr="img/cossimilarit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1473200"/>
            <a:ext cx="5105400" cy="1828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Vous avez dit NLP 🔤 ?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Parenthèse : notions de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Notions plus générales que le NLP</a:t>
            </a:r>
          </a:p>
          <a:p>
            <a:pPr lvl="0"/>
            <a:r>
              <a:rPr/>
              <a:t>Apprentissage non-supervisé</a:t>
            </a:r>
          </a:p>
          <a:p>
            <a:pPr lvl="1"/>
            <a:r>
              <a:rPr/>
              <a:t>Utiliser la structure propre d’un jeu de données (ex. cluster, représentations)</a:t>
            </a:r>
          </a:p>
          <a:p>
            <a:pPr lvl="0"/>
            <a:r>
              <a:rPr/>
              <a:t>Apprentissage supervisé</a:t>
            </a:r>
          </a:p>
          <a:p>
            <a:pPr lvl="1"/>
            <a:r>
              <a:rPr/>
              <a:t>Utiliser de l’information donnée par l’utilisateur pour guider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Deep learning et modèles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Augmentation des corpus &amp; des tailles de modèles</a:t>
            </a:r>
          </a:p>
          <a:p>
            <a:pPr lvl="0"/>
            <a:r>
              <a:rPr/>
              <a:t>Possibilité d’entraîner des modèles à</a:t>
            </a:r>
          </a:p>
          <a:p>
            <a:pPr lvl="1"/>
            <a:r>
              <a:rPr/>
              <a:t>représenter</a:t>
            </a:r>
          </a:p>
          <a:p>
            <a:pPr lvl="1"/>
            <a:r>
              <a:rPr/>
              <a:t>prédire</a:t>
            </a:r>
          </a:p>
          <a:p>
            <a:pPr lvl="0"/>
            <a:r>
              <a:rPr/>
              <a:t>De plus en plus de modèles préentrainés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Arrivée des embeddings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Espaces latents construits par entrainement de modèles sur des grands corpus (prédiction)</a:t>
            </a:r>
          </a:p>
        </p:txBody>
      </p:sp>
      <p:pic>
        <p:nvPicPr>
          <p:cNvPr descr="./img/word_embeddin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482600"/>
            <a:ext cx="5105400" cy="3810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D’abord non contextuels puis contextuels</a:t>
            </a:r>
          </a:p>
        </p:txBody>
      </p:sp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Une multitude de modèles</a:t>
            </a:r>
          </a:p>
        </p:txBody>
      </p:sp>
      <p:pic>
        <p:nvPicPr>
          <p:cNvPr descr="img/model_histor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371600"/>
            <a:ext cx="8229600" cy="3022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https://blog.dataiku.com/nlp-metamorphosis</a:t>
            </a:r>
          </a:p>
        </p:txBody>
      </p:sp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Importance des modèles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Outils pré-entrainés permettant la prédiction</a:t>
            </a:r>
          </a:p>
          <a:p>
            <a:pPr lvl="1"/>
            <a:r>
              <a:rPr/>
              <a:t>Importance du corpus d’entrainement</a:t>
            </a:r>
          </a:p>
          <a:p>
            <a:pPr lvl="1"/>
            <a:r>
              <a:rPr/>
              <a:t>Spécifiques à la langue / type de textes</a:t>
            </a:r>
          </a:p>
          <a:p>
            <a:pPr lvl="0"/>
            <a:r>
              <a:rPr/>
              <a:t>Dépendent de plusieurs niveaux</a:t>
            </a:r>
          </a:p>
          <a:p>
            <a:pPr lvl="1"/>
            <a:r>
              <a:rPr/>
              <a:t>Tokenisation</a:t>
            </a:r>
          </a:p>
          <a:p>
            <a:pPr lvl="1"/>
            <a:r>
              <a:rPr/>
              <a:t>Corpus d’entrainement</a:t>
            </a:r>
          </a:p>
          <a:p>
            <a:pPr lvl="1"/>
            <a:r>
              <a:rPr/>
              <a:t>Méthodes (RLHF)…</a:t>
            </a:r>
          </a:p>
          <a:p>
            <a:pPr lvl="0"/>
            <a:r>
              <a:rPr/>
              <a:t>De nouvelles notions :</a:t>
            </a:r>
          </a:p>
          <a:p>
            <a:pPr lvl="1"/>
            <a:r>
              <a:rPr/>
              <a:t>fenêtre de contexte</a:t>
            </a:r>
          </a:p>
          <a:p>
            <a:pPr lvl="1"/>
            <a:r>
              <a:rPr/>
              <a:t>BERT, GPT, …</a:t>
            </a:r>
          </a:p>
        </p:txBody>
      </p:sp>
    </p:spTree>
  </p:cSld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 ce qui nous concerne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Transformers</a:t>
            </a:r>
          </a:p>
          <a:p>
            <a:pPr lvl="1"/>
            <a:r>
              <a:rPr/>
              <a:t>BERT (encoder only, 2018+)</a:t>
            </a:r>
          </a:p>
          <a:p>
            <a:pPr lvl="2"/>
            <a:r>
              <a:rPr/>
              <a:t>pour le français </a:t>
            </a:r>
            <a:r>
              <a:rPr>
                <a:hlinkClick r:id="rId2"/>
              </a:rPr>
              <a:t>CamemBert</a:t>
            </a:r>
            <a:r>
              <a:rPr/>
              <a:t> ou </a:t>
            </a:r>
            <a:r>
              <a:rPr>
                <a:hlinkClick r:id="rId3"/>
              </a:rPr>
              <a:t>FlauBERT</a:t>
            </a:r>
          </a:p>
          <a:p>
            <a:pPr lvl="2"/>
            <a:r>
              <a:rPr/>
              <a:t>Récemment, </a:t>
            </a:r>
            <a:r>
              <a:rPr>
                <a:hlinkClick r:id="rId4"/>
              </a:rPr>
              <a:t>ModernBERT</a:t>
            </a:r>
          </a:p>
          <a:p>
            <a:pPr lvl="0"/>
            <a:r>
              <a:rPr/>
              <a:t>Depuis 2022, explosion des LLM</a:t>
            </a:r>
          </a:p>
          <a:p>
            <a:pPr lvl="1"/>
            <a:r>
              <a:rPr/>
              <a:t>Dépasse le NLP (par exemple, Whisper)</a:t>
            </a:r>
          </a:p>
          <a:p>
            <a:pPr lvl="1"/>
            <a:r>
              <a:rPr>
                <a:hlinkClick r:id="rId5"/>
              </a:rPr>
              <a:t>HuggingFace</a:t>
            </a:r>
          </a:p>
        </p:txBody>
      </p:sp>
    </p:spTree>
  </p:cSld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/evolutionmodel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14400" y="1193800"/>
            <a:ext cx="7315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Naveed, Humza, Asad Ullah Khan, Shi Qiu, et al. 2025. « A Comprehensive Overview of Large Language Models ». ACM Transactions on Intelligent Systems and Technology 16 (5): 1‑72. https://doi.org/10.1145/3744746.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 texte : données non structurées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i="1"/>
              <a:t>Au début</a:t>
            </a:r>
            <a:r>
              <a:rPr/>
              <a:t> : une suite de caractères</a:t>
            </a:r>
          </a:p>
          <a:p>
            <a:pPr lvl="1"/>
            <a:r>
              <a:rPr/>
              <a:t>Avec un encodage : binary ➡️ symbole</a:t>
            </a:r>
          </a:p>
          <a:p>
            <a:pPr lvl="0"/>
            <a:r>
              <a:rPr i="1"/>
              <a:t>À la fin</a:t>
            </a:r>
            <a:r>
              <a:rPr/>
              <a:t> : du sens intelligible</a:t>
            </a:r>
          </a:p>
          <a:p>
            <a:pPr lvl="1"/>
            <a:r>
              <a:rPr/>
              <a:t>Proches de l’humain</a:t>
            </a:r>
          </a:p>
          <a:p>
            <a:pPr lvl="0" indent="0" marL="0">
              <a:buNone/>
            </a:pPr>
            <a:r>
              <a:rPr i="1"/>
              <a:t>Entre</a:t>
            </a:r>
            <a:r>
              <a:rPr/>
              <a:t> : comment structurer l’information ?</a:t>
            </a:r>
          </a:p>
        </p:txBody>
      </p:sp>
    </p:spTree>
  </p:cSld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Entrainement, tâches et fine-tuning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Les grands modèles fondationnels sont lourds à entraîner (jours avec beaucoup de ressources)</a:t>
            </a:r>
          </a:p>
          <a:p>
            <a:pPr lvl="0"/>
            <a:r>
              <a:rPr/>
              <a:t>Une pratique de fine-tuning (apprentissage supervisé ou semi-supervisé)</a:t>
            </a:r>
          </a:p>
          <a:p>
            <a:pPr lvl="0"/>
            <a:r>
              <a:rPr/>
              <a:t>Modèle pré-entrainé &gt; utilisation sur différentes tâches</a:t>
            </a:r>
          </a:p>
        </p:txBody>
      </p:sp>
    </p:spTree>
  </p:cSld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Des modèles de toutes tailles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Un petit tour sur Hugging Face</a:t>
            </a:r>
          </a:p>
          <a:p>
            <a:pPr lvl="0"/>
            <a:r>
              <a:rPr/>
              <a:t>Indicateur : nombre de paramètres</a:t>
            </a:r>
          </a:p>
          <a:p>
            <a:pPr lvl="0"/>
            <a:r>
              <a:rPr/>
              <a:t>Des modèles de grande taille</a:t>
            </a:r>
          </a:p>
          <a:p>
            <a:pPr lvl="1"/>
            <a:r>
              <a:rPr/>
              <a:t>Certains nécessitent des GPU</a:t>
            </a:r>
          </a:p>
          <a:p>
            <a:pPr lvl="1"/>
            <a:r>
              <a:rPr/>
              <a:t>Penser à utiliser des services dédiés si nécessaires</a:t>
            </a:r>
          </a:p>
          <a:p>
            <a:pPr lvl="0" indent="0" marL="0">
              <a:buNone/>
            </a:pPr>
            <a:r>
              <a:rPr b="1"/>
              <a:t>Un enjeu : manipuler ces modèles</a:t>
            </a:r>
          </a:p>
        </p:txBody>
      </p:sp>
    </p:spTree>
  </p:cSld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Enjeu en général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Suivant les besoins, trouver la bonne tâche :</a:t>
            </a:r>
          </a:p>
          <a:p>
            <a:pPr lvl="0"/>
            <a:r>
              <a:rPr/>
              <a:t>rapidité</a:t>
            </a:r>
          </a:p>
          <a:p>
            <a:pPr lvl="0"/>
            <a:r>
              <a:rPr/>
              <a:t>robustesse</a:t>
            </a:r>
          </a:p>
          <a:p>
            <a:pPr lvl="0"/>
            <a:r>
              <a:rPr/>
              <a:t>efficacité</a:t>
            </a:r>
          </a:p>
          <a:p>
            <a:pPr lvl="0"/>
            <a:r>
              <a:rPr/>
              <a:t>…</a:t>
            </a:r>
          </a:p>
          <a:p>
            <a:pPr lvl="0" indent="0" marL="0">
              <a:buNone/>
            </a:pPr>
            <a:r>
              <a:rPr/>
              <a:t>Et importance d’évaluer la qualité du traitement.</a:t>
            </a:r>
          </a:p>
          <a:p>
            <a:pPr lvl="0" indent="0" marL="0">
              <a:buNone/>
            </a:pPr>
            <a:r>
              <a:rPr b="1"/>
              <a:t>Faisons un petit tour des lieux</a:t>
            </a:r>
          </a:p>
        </p:txBody>
      </p:sp>
    </p:spTree>
  </p:cSld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Faire du NLP avec Python</a:t>
            </a:r>
          </a:p>
        </p:txBody>
      </p:sp>
    </p:spTree>
  </p:cSld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Python dans tout ça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Language de programmation permettant la manipulation des données</a:t>
            </a:r>
          </a:p>
          <a:p>
            <a:pPr lvl="0"/>
            <a:r>
              <a:rPr/>
              <a:t>Au coeur de la révolution IA actuelle</a:t>
            </a:r>
          </a:p>
        </p:txBody>
      </p:sp>
    </p:spTree>
  </p:cSld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Les bibliothèques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Avant, un peu périmée </a:t>
            </a:r>
            <a:r>
              <a:rPr>
                <a:latin typeface="Courier"/>
              </a:rPr>
              <a:t>NLTK</a:t>
            </a:r>
          </a:p>
          <a:p>
            <a:pPr lvl="0"/>
            <a:r>
              <a:rPr/>
              <a:t>Pour faire du ML avec </a:t>
            </a:r>
            <a:r>
              <a:rPr>
                <a:latin typeface="Courier"/>
              </a:rPr>
              <a:t>Scikit-learn</a:t>
            </a:r>
          </a:p>
          <a:p>
            <a:pPr lvl="0"/>
            <a:r>
              <a:rPr/>
              <a:t>Le plus pratique : </a:t>
            </a:r>
            <a:r>
              <a:rPr>
                <a:latin typeface="Courier"/>
              </a:rPr>
              <a:t>SpaCy</a:t>
            </a:r>
          </a:p>
          <a:p>
            <a:pPr lvl="0"/>
            <a:r>
              <a:rPr/>
              <a:t>Des modèles dédiés : </a:t>
            </a:r>
            <a:r>
              <a:rPr>
                <a:latin typeface="Courier"/>
              </a:rPr>
              <a:t>GenSim</a:t>
            </a:r>
          </a:p>
          <a:p>
            <a:pPr lvl="0"/>
            <a:r>
              <a:rPr/>
              <a:t>Utiliser directement des modèles de HuggingFace avec </a:t>
            </a:r>
            <a:r>
              <a:rPr>
                <a:latin typeface="Courier"/>
              </a:rPr>
              <a:t>Transformers</a:t>
            </a:r>
          </a:p>
          <a:p>
            <a:pPr lvl="1"/>
            <a:r>
              <a:rPr/>
              <a:t>Ou des bibliothèques construites dessus …</a:t>
            </a:r>
          </a:p>
        </p:txBody>
      </p:sp>
    </p:spTree>
  </p:cSld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Mélange savoir spécialisés / compétences génériques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Manipuler des données</a:t>
            </a:r>
          </a:p>
          <a:p>
            <a:pPr lvl="1"/>
            <a:r>
              <a:rPr/>
              <a:t>petites/larges</a:t>
            </a:r>
          </a:p>
          <a:p>
            <a:pPr lvl="0"/>
            <a:r>
              <a:rPr/>
              <a:t>Notions de ML</a:t>
            </a:r>
          </a:p>
          <a:p>
            <a:pPr lvl="0"/>
            <a:r>
              <a:rPr/>
              <a:t>Bibliothèques spécialisées</a:t>
            </a:r>
          </a:p>
        </p:txBody>
      </p:sp>
    </p:spTree>
  </p:cSld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Outils complémentaires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Extraction d’information</a:t>
            </a:r>
          </a:p>
          <a:p>
            <a:pPr lvl="0"/>
            <a:r>
              <a:rPr/>
              <a:t>Annotation</a:t>
            </a:r>
          </a:p>
          <a:p>
            <a:pPr lvl="1"/>
            <a:r>
              <a:rPr/>
              <a:t>Label Studio, Doccano</a:t>
            </a:r>
          </a:p>
          <a:p>
            <a:pPr lvl="0"/>
            <a:r>
              <a:rPr/>
              <a:t>Sémantisation (TEI)</a:t>
            </a:r>
          </a:p>
        </p:txBody>
      </p:sp>
    </p:spTree>
  </p:cSld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Passons à la pratique</a:t>
            </a:r>
          </a:p>
        </p:txBody>
      </p:sp>
    </p:spTree>
  </p:cSld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Pour aller plus loin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Beaucoup de littérature &amp; de tutoriaux</a:t>
            </a:r>
          </a:p>
          <a:p>
            <a:pPr lvl="0"/>
            <a:r>
              <a:rPr>
                <a:hlinkClick r:id="rId2"/>
              </a:rPr>
              <a:t>le cours de Lino Galliana</a:t>
            </a:r>
          </a:p>
          <a:p>
            <a:pPr lvl="0"/>
            <a:r>
              <a:rPr>
                <a:hlinkClick r:id="rId3"/>
              </a:rPr>
              <a:t>Speech and Language Processing (3rd ed. draft), Dan Jurafsky and James H. Martin</a:t>
            </a:r>
          </a:p>
          <a:p>
            <a:pPr lvl="0"/>
            <a:r>
              <a:rPr>
                <a:hlinkClick r:id="rId4"/>
              </a:rPr>
              <a:t>Text As Data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 domaine interdisciplinaire</a:t>
            </a:r>
          </a:p>
        </p:txBody>
      </p:sp>
      <p:pic>
        <p:nvPicPr>
          <p:cNvPr descr="img/nlpfield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565400" y="1193800"/>
            <a:ext cx="4013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Bibliometric analysis of natural language processing using CiteSpace and VOSviewer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Des techniques différentes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Symboliques</a:t>
            </a:r>
            <a:r>
              <a:rPr/>
              <a:t> ancrage linguistique</a:t>
            </a:r>
          </a:p>
          <a:p>
            <a:pPr lvl="1"/>
            <a:r>
              <a:rPr/>
              <a:t>se baser sur les règles / théorie du language</a:t>
            </a:r>
          </a:p>
          <a:p>
            <a:pPr lvl="0"/>
            <a:r>
              <a:rPr b="1"/>
              <a:t>Statistiques</a:t>
            </a:r>
            <a:r>
              <a:rPr/>
              <a:t> (compter des mots)</a:t>
            </a:r>
          </a:p>
          <a:p>
            <a:pPr lvl="1"/>
            <a:r>
              <a:rPr/>
              <a:t>un peu </a:t>
            </a:r>
            <a:r>
              <a:rPr i="1"/>
              <a:t>old school</a:t>
            </a:r>
          </a:p>
          <a:p>
            <a:pPr lvl="0"/>
            <a:r>
              <a:rPr b="1"/>
              <a:t>Machine Learning</a:t>
            </a:r>
            <a:r>
              <a:rPr/>
              <a:t> sur données textuelles vectorisées</a:t>
            </a:r>
          </a:p>
          <a:p>
            <a:pPr lvl="0"/>
            <a:r>
              <a:rPr/>
              <a:t>Évolution vers les </a:t>
            </a:r>
            <a:r>
              <a:rPr b="1"/>
              <a:t>représentations</a:t>
            </a:r>
          </a:p>
          <a:p>
            <a:pPr lvl="1"/>
            <a:r>
              <a:rPr i="1"/>
              <a:t>modèles de langage</a:t>
            </a:r>
            <a:r>
              <a:rPr/>
              <a:t>s</a:t>
            </a:r>
          </a:p>
          <a:p>
            <a:pPr lvl="1"/>
            <a:r>
              <a:rPr/>
              <a:t>Approches potentiellement plus proche du langage naturel</a:t>
            </a:r>
          </a:p>
          <a:p>
            <a:pPr lvl="0" indent="0" marL="0">
              <a:buNone/>
            </a:pPr>
            <a:r>
              <a:rPr i="1"/>
              <a:t>Chacune a ses particularités/limites/coûts/outils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Quoi faire avec du texte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Des traitements très variés</a:t>
            </a:r>
          </a:p>
          <a:p>
            <a:pPr lvl="0"/>
            <a:r>
              <a:rPr/>
              <a:t>Classifier des textes</a:t>
            </a:r>
          </a:p>
          <a:p>
            <a:pPr lvl="1"/>
            <a:r>
              <a:rPr/>
              <a:t>Faire des groupes</a:t>
            </a:r>
          </a:p>
          <a:p>
            <a:pPr lvl="1"/>
            <a:r>
              <a:rPr/>
              <a:t>Retrouver des éléments</a:t>
            </a:r>
          </a:p>
          <a:p>
            <a:pPr lvl="0"/>
            <a:r>
              <a:rPr/>
              <a:t>Identifier des éléments spécifiques</a:t>
            </a:r>
          </a:p>
          <a:p>
            <a:pPr lvl="1"/>
            <a:r>
              <a:rPr/>
              <a:t>Noms propres, etc.</a:t>
            </a:r>
          </a:p>
          <a:p>
            <a:pPr lvl="0"/>
            <a:r>
              <a:rPr/>
              <a:t>Générer des textes …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(Introduction au) TAL/NLP avec Python</dc:title>
  <dc:creator>Émilien Schultz</dc:creator>
  <cp:keywords/>
  <dcterms:created xsi:type="dcterms:W3CDTF">2026-02-02T21:36:07Z</dcterms:created>
  <dcterms:modified xsi:type="dcterms:W3CDTF">2026-02-02T21:36:07Z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subtitle">
    <vt:lpwstr>De la lexicométrie aux modèles pré-entrainés</vt:lpwstr>
  </property>
  <property fmtid="{D5CDD505-2E9C-101B-9397-08002B2CF9AE}" pid="10" name="toc-title">
    <vt:lpwstr>Table of contents</vt:lpwstr>
  </property>
</Properties>
</file>